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334" r:id="rId2"/>
    <p:sldId id="318" r:id="rId3"/>
    <p:sldId id="319" r:id="rId4"/>
    <p:sldId id="323" r:id="rId5"/>
    <p:sldId id="324" r:id="rId6"/>
    <p:sldId id="325" r:id="rId7"/>
    <p:sldId id="326" r:id="rId8"/>
    <p:sldId id="327" r:id="rId9"/>
    <p:sldId id="332" r:id="rId10"/>
    <p:sldId id="336" r:id="rId11"/>
    <p:sldId id="333" r:id="rId12"/>
    <p:sldId id="335" r:id="rId13"/>
    <p:sldId id="28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5C8A00"/>
    <a:srgbClr val="D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71" autoAdjust="0"/>
    <p:restoredTop sz="91354" autoAdjust="0"/>
  </p:normalViewPr>
  <p:slideViewPr>
    <p:cSldViewPr>
      <p:cViewPr varScale="1">
        <p:scale>
          <a:sx n="67" d="100"/>
          <a:sy n="67" d="100"/>
        </p:scale>
        <p:origin x="-179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5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44875A-3E6A-41A9-90C6-9DFE01C23DFB}" type="datetimeFigureOut">
              <a:rPr lang="en-GB" smtClean="0"/>
              <a:t>21/05/2019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CA958A-2E74-4A94-8F78-00D3A617B6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1451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CA958A-2E74-4A94-8F78-00D3A617B627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21681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Based</a:t>
            </a:r>
            <a:r>
              <a:rPr lang="en-US" baseline="0" dirty="0"/>
              <a:t> on this objective, the assessment was valid. At least 71% of each of the required documents were availed. 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CA958A-2E74-4A94-8F78-00D3A617B627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55806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82.9 % of the documents reviewed showed adequate syllabus coverage. The assessment is valid.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CA958A-2E74-4A94-8F78-00D3A617B627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195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Research Limitations: sample</a:t>
            </a:r>
            <a:r>
              <a:rPr lang="en-GB" baseline="0" dirty="0"/>
              <a:t> based on only 210 moderation forms.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CA958A-2E74-4A94-8F78-00D3A617B627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4775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C6AFA-C9F2-48E4-9C0C-E6661AA54F9E}" type="datetimeFigureOut">
              <a:rPr lang="en-GB" smtClean="0"/>
              <a:t>21/05/2019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ABDF-552E-47D9-80D6-C4124EAC2E5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C6AFA-C9F2-48E4-9C0C-E6661AA54F9E}" type="datetimeFigureOut">
              <a:rPr lang="en-GB" smtClean="0"/>
              <a:t>21/05/2019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ABDF-552E-47D9-80D6-C4124EAC2E5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C6AFA-C9F2-48E4-9C0C-E6661AA54F9E}" type="datetimeFigureOut">
              <a:rPr lang="en-GB" smtClean="0"/>
              <a:t>21/05/2019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ABDF-552E-47D9-80D6-C4124EAC2E52}" type="slidenum">
              <a:rPr lang="en-GB" smtClean="0"/>
              <a:t>‹#›</a:t>
            </a:fld>
            <a:endParaRPr lang="en-GB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C6AFA-C9F2-48E4-9C0C-E6661AA54F9E}" type="datetimeFigureOut">
              <a:rPr lang="en-GB" smtClean="0"/>
              <a:t>21/05/2019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ABDF-552E-47D9-80D6-C4124EAC2E52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C6AFA-C9F2-48E4-9C0C-E6661AA54F9E}" type="datetimeFigureOut">
              <a:rPr lang="en-GB" smtClean="0"/>
              <a:t>21/05/2019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ABDF-552E-47D9-80D6-C4124EAC2E5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C6AFA-C9F2-48E4-9C0C-E6661AA54F9E}" type="datetimeFigureOut">
              <a:rPr lang="en-GB" smtClean="0"/>
              <a:t>21/05/2019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ABDF-552E-47D9-80D6-C4124EAC2E52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C6AFA-C9F2-48E4-9C0C-E6661AA54F9E}" type="datetimeFigureOut">
              <a:rPr lang="en-GB" smtClean="0"/>
              <a:t>21/05/2019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ABDF-552E-47D9-80D6-C4124EAC2E5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C6AFA-C9F2-48E4-9C0C-E6661AA54F9E}" type="datetimeFigureOut">
              <a:rPr lang="en-GB" smtClean="0"/>
              <a:t>21/05/2019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ABDF-552E-47D9-80D6-C4124EAC2E5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C6AFA-C9F2-48E4-9C0C-E6661AA54F9E}" type="datetimeFigureOut">
              <a:rPr lang="en-GB" smtClean="0"/>
              <a:t>21/05/2019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ABDF-552E-47D9-80D6-C4124EAC2E5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C6AFA-C9F2-48E4-9C0C-E6661AA54F9E}" type="datetimeFigureOut">
              <a:rPr lang="en-GB" smtClean="0"/>
              <a:t>21/05/2019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ABDF-552E-47D9-80D6-C4124EAC2E52}" type="slidenum">
              <a:rPr lang="en-GB" smtClean="0"/>
              <a:t>‹#›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C6AFA-C9F2-48E4-9C0C-E6661AA54F9E}" type="datetimeFigureOut">
              <a:rPr lang="en-GB" smtClean="0"/>
              <a:t>21/05/2019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ABDF-552E-47D9-80D6-C4124EAC2E52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40C6AFA-C9F2-48E4-9C0C-E6661AA54F9E}" type="datetimeFigureOut">
              <a:rPr lang="en-GB" smtClean="0"/>
              <a:t>21/05/2019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402ABDF-552E-47D9-80D6-C4124EAC2E52}" type="slidenum">
              <a:rPr lang="en-GB" smtClean="0"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248697"/>
            <a:ext cx="1352375" cy="1333247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  <p:sp>
        <p:nvSpPr>
          <p:cNvPr id="25" name="Rectangle 24"/>
          <p:cNvSpPr/>
          <p:nvPr/>
        </p:nvSpPr>
        <p:spPr>
          <a:xfrm>
            <a:off x="1361295" y="476672"/>
            <a:ext cx="6482864" cy="1754326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36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36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3600" b="1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Examinations Council of Zambia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05376" y="2029794"/>
            <a:ext cx="835292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alt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Validity of Continuous Assessment (CA) in Early Childhood Colleges of Education in Zambia</a:t>
            </a:r>
          </a:p>
          <a:p>
            <a:pPr lvl="0" algn="ctr"/>
            <a:endParaRPr lang="en-US" altLang="en-US" sz="3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/>
            <a:r>
              <a:rPr lang="en-US" alt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</a:t>
            </a:r>
            <a:r>
              <a:rPr lang="en-US" altLang="en-US" sz="2400" b="1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alt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SAAEA Conference</a:t>
            </a:r>
          </a:p>
          <a:p>
            <a:pPr lvl="0" algn="ctr"/>
            <a:r>
              <a:rPr lang="en-US" altLang="en-US" sz="24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held from</a:t>
            </a:r>
          </a:p>
          <a:p>
            <a:pPr lvl="0" algn="ctr"/>
            <a:r>
              <a:rPr lang="en-US" alt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</a:t>
            </a:r>
            <a:r>
              <a:rPr lang="en-US" altLang="en-US" sz="2400" b="1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alt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-22</a:t>
            </a:r>
            <a:r>
              <a:rPr lang="en-US" altLang="en-US" sz="2400" b="1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</a:t>
            </a:r>
            <a:r>
              <a:rPr lang="en-US" alt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May 2019</a:t>
            </a:r>
          </a:p>
          <a:p>
            <a:pPr lvl="0" algn="ctr"/>
            <a:r>
              <a:rPr lang="en-US" altLang="en-US" sz="28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</a:p>
          <a:p>
            <a:pPr lvl="0" algn="ctr"/>
            <a:r>
              <a:rPr lang="en-US" alt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Gaborone - Botswana</a:t>
            </a:r>
          </a:p>
          <a:p>
            <a:pPr lvl="0" algn="ctr"/>
            <a:r>
              <a:rPr lang="en-US" sz="2400" b="1" i="1" dirty="0">
                <a:latin typeface="Calibri" panose="020F0502020204030204" pitchFamily="34" charset="0"/>
                <a:cs typeface="Times New Roman" panose="02020603050405020304" pitchFamily="18" charset="0"/>
              </a:rPr>
              <a:t>Presenter: </a:t>
            </a:r>
            <a:r>
              <a:rPr lang="en-US" sz="2000" i="1" dirty="0">
                <a:latin typeface="Arial Black" panose="020B0A04020102020204" pitchFamily="34" charset="0"/>
              </a:rPr>
              <a:t>S Macwani</a:t>
            </a:r>
          </a:p>
          <a:p>
            <a:pPr algn="ctr"/>
            <a:r>
              <a:rPr lang="en-US" sz="2000" i="1" dirty="0">
                <a:latin typeface="Arial Black" panose="020B0A04020102020204" pitchFamily="34" charset="0"/>
              </a:rPr>
              <a:t> Senior Examinations Specialist </a:t>
            </a:r>
          </a:p>
        </p:txBody>
      </p:sp>
    </p:spTree>
    <p:extLst>
      <p:ext uri="{BB962C8B-B14F-4D97-AF65-F5344CB8AC3E}">
        <p14:creationId xmlns:p14="http://schemas.microsoft.com/office/powerpoint/2010/main" val="2065918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2093791"/>
              </p:ext>
            </p:extLst>
          </p:nvPr>
        </p:nvGraphicFramePr>
        <p:xfrm>
          <a:off x="251520" y="2132856"/>
          <a:ext cx="8640960" cy="38164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02834"/>
                <a:gridCol w="2139417"/>
                <a:gridCol w="2498709"/>
              </a:tblGrid>
              <a:tr h="6360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Frequency</a:t>
                      </a:r>
                      <a:endParaRPr lang="en-US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Percentage</a:t>
                      </a:r>
                      <a:endParaRPr lang="en-US" sz="20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360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Fully aligned</a:t>
                      </a:r>
                      <a:endParaRPr lang="en-US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173</a:t>
                      </a:r>
                      <a:endParaRPr lang="en-US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82.40</a:t>
                      </a:r>
                      <a:endParaRPr lang="en-US" sz="20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360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Partially aligned</a:t>
                      </a:r>
                      <a:endParaRPr lang="en-US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12</a:t>
                      </a:r>
                      <a:endParaRPr lang="en-US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5.70</a:t>
                      </a:r>
                      <a:endParaRPr lang="en-US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360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No </a:t>
                      </a:r>
                      <a:r>
                        <a:rPr lang="en-US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assignments record</a:t>
                      </a:r>
                      <a:endParaRPr lang="en-US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22</a:t>
                      </a:r>
                      <a:endParaRPr lang="en-US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10.50</a:t>
                      </a:r>
                      <a:endParaRPr lang="en-US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360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No </a:t>
                      </a:r>
                      <a:r>
                        <a:rPr lang="en-US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syllabus record</a:t>
                      </a:r>
                      <a:endParaRPr lang="en-US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en-US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1.40</a:t>
                      </a:r>
                      <a:endParaRPr lang="en-US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360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Total</a:t>
                      </a:r>
                      <a:endParaRPr lang="en-US" sz="20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210</a:t>
                      </a:r>
                      <a:endParaRPr lang="en-US" sz="20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100.00</a:t>
                      </a:r>
                      <a:endParaRPr lang="en-US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794528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Alignment of Assessment tasks to the Syllabus</a:t>
            </a:r>
            <a:endParaRPr lang="en-US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539507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1772816"/>
            <a:ext cx="8775488" cy="3672408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Poor record keeping 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Inadequate evidence to validate student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scores</a:t>
            </a:r>
          </a:p>
          <a:p>
            <a:pPr marL="0" indent="0" algn="just">
              <a:buNone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GB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520" y="338328"/>
            <a:ext cx="8892480" cy="1252728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Challenges</a:t>
            </a:r>
            <a:endParaRPr lang="en-GB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625" y="5445224"/>
            <a:ext cx="1352375" cy="1333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755576" y="6111847"/>
            <a:ext cx="734481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Aft>
                <a:spcPct val="0"/>
              </a:spcAft>
              <a:defRPr/>
            </a:pPr>
            <a:endParaRPr lang="en-GB" altLang="en-US" dirty="0">
              <a:solidFill>
                <a:srgbClr val="008000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fontAlgn="base">
              <a:spcAft>
                <a:spcPct val="0"/>
              </a:spcAft>
              <a:defRPr/>
            </a:pPr>
            <a:endParaRPr lang="en-GB" altLang="en-US" dirty="0">
              <a:solidFill>
                <a:srgbClr val="008000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fontAlgn="base">
              <a:spcAft>
                <a:spcPct val="0"/>
              </a:spcAft>
              <a:defRPr/>
            </a:pPr>
            <a:endParaRPr lang="en-GB" altLang="en-US" dirty="0">
              <a:solidFill>
                <a:srgbClr val="008000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fontAlgn="base">
              <a:spcAft>
                <a:spcPct val="0"/>
              </a:spcAft>
              <a:defRPr/>
            </a:pPr>
            <a:endParaRPr lang="en-GB" altLang="en-US" dirty="0">
              <a:solidFill>
                <a:srgbClr val="008000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fontAlgn="base">
              <a:spcAft>
                <a:spcPct val="0"/>
              </a:spcAft>
              <a:defRPr/>
            </a:pPr>
            <a:endParaRPr lang="en-GB" altLang="en-US" dirty="0">
              <a:solidFill>
                <a:srgbClr val="008000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fontAlgn="base">
              <a:spcAft>
                <a:spcPct val="0"/>
              </a:spcAft>
              <a:defRPr/>
            </a:pPr>
            <a:endParaRPr lang="en-GB" altLang="en-US" dirty="0">
              <a:solidFill>
                <a:srgbClr val="008000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fontAlgn="base">
              <a:spcAft>
                <a:spcPct val="0"/>
              </a:spcAft>
              <a:defRPr/>
            </a:pPr>
            <a:endParaRPr lang="en-GB" altLang="en-US" dirty="0">
              <a:solidFill>
                <a:srgbClr val="008000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fontAlgn="base">
              <a:spcAft>
                <a:spcPct val="0"/>
              </a:spcAft>
              <a:defRPr/>
            </a:pPr>
            <a:endParaRPr lang="en-GB" altLang="en-US" dirty="0">
              <a:solidFill>
                <a:srgbClr val="008000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fontAlgn="base">
              <a:spcAft>
                <a:spcPct val="0"/>
              </a:spcAft>
              <a:defRPr/>
            </a:pPr>
            <a:endParaRPr lang="en-GB" altLang="en-US" dirty="0">
              <a:solidFill>
                <a:srgbClr val="008000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fontAlgn="base">
              <a:spcAft>
                <a:spcPct val="0"/>
              </a:spcAft>
              <a:defRPr/>
            </a:pPr>
            <a:endParaRPr lang="en-GB" altLang="en-US" dirty="0">
              <a:solidFill>
                <a:srgbClr val="008000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fontAlgn="base">
              <a:spcAft>
                <a:spcPct val="0"/>
              </a:spcAft>
              <a:defRPr/>
            </a:pPr>
            <a:endParaRPr lang="en-GB" altLang="en-US" dirty="0">
              <a:solidFill>
                <a:srgbClr val="008000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fontAlgn="base">
              <a:spcAft>
                <a:spcPct val="0"/>
              </a:spcAft>
              <a:defRPr/>
            </a:pPr>
            <a:endParaRPr lang="en-GB" altLang="en-US" dirty="0">
              <a:solidFill>
                <a:srgbClr val="008000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934080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700808"/>
            <a:ext cx="8640959" cy="4425355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Strengthen monitoring mechanisms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Capacity building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Recommendations</a:t>
            </a: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625" y="5445224"/>
            <a:ext cx="1352375" cy="1333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52904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196752"/>
            <a:ext cx="7408333" cy="51845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itchFamily="2" charset="2"/>
              <a:buChar char="q"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Statistics  obtained from the analysis of the data revealed that CA is valid.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 least 71% of each of the required documents was availed.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82.9% of the documents reviewed showed adequate syllabus coverage.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Only 3.8% of the documentation reviewed showed some inconsistencies in marking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82.4% of the documents reviewed showed tests &amp; assignments aligned to syllabus.</a:t>
            </a:r>
          </a:p>
          <a:p>
            <a:pPr marL="0" indent="0" algn="just">
              <a:buNone/>
            </a:pP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GB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1433" y="448080"/>
            <a:ext cx="8229600" cy="1036704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1082" y="5921896"/>
            <a:ext cx="7416824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base">
              <a:spcAft>
                <a:spcPct val="0"/>
              </a:spcAft>
              <a:defRPr/>
            </a:pPr>
            <a:endParaRPr lang="en-GB" altLang="en-US" sz="2000" i="1" dirty="0">
              <a:solidFill>
                <a:srgbClr val="008000"/>
              </a:solidFill>
              <a:latin typeface="Levenim MT" panose="02010502060101010101" pitchFamily="2" charset="-79"/>
              <a:ea typeface="+mn-ea"/>
              <a:cs typeface="Levenim MT" panose="02010502060101010101" pitchFamily="2" charset="-79"/>
            </a:endParaRPr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625" y="5445224"/>
            <a:ext cx="1352375" cy="1333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4538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591056"/>
            <a:ext cx="7408333" cy="4535107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Background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Purpose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Significance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Objectives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Methodology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Findings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Challenges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Recommendations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Conclusion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altLang="en-US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Validity of Continuous Assessment in Early Childhood Colleges of Education in Zambia</a:t>
            </a:r>
            <a:br>
              <a:rPr lang="en-US" altLang="en-US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Outline</a:t>
            </a:r>
            <a:endParaRPr lang="en-US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1082" y="5921896"/>
            <a:ext cx="7416824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base">
              <a:spcAft>
                <a:spcPct val="0"/>
              </a:spcAft>
              <a:defRPr/>
            </a:pPr>
            <a:endParaRPr lang="en-GB" altLang="en-US" sz="2000" i="1" dirty="0">
              <a:solidFill>
                <a:srgbClr val="008000"/>
              </a:solidFill>
              <a:latin typeface="Levenim MT" panose="02010502060101010101" pitchFamily="2" charset="-79"/>
              <a:ea typeface="+mn-ea"/>
              <a:cs typeface="Levenim MT" panose="02010502060101010101" pitchFamily="2" charset="-79"/>
            </a:endParaRPr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625" y="5445224"/>
            <a:ext cx="1352375" cy="1333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6679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9" y="1268760"/>
            <a:ext cx="8640960" cy="4824536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q"/>
            </a:pPr>
            <a:endParaRPr lang="en-US" dirty="0"/>
          </a:p>
          <a:p>
            <a:pPr algn="just">
              <a:buFont typeface="Wingdings" pitchFamily="2" charset="2"/>
              <a:buChar char="q"/>
            </a:pPr>
            <a:r>
              <a:rPr lang="en-GB" sz="3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Formative form of assessment </a:t>
            </a:r>
          </a:p>
          <a:p>
            <a:pPr algn="just">
              <a:buFont typeface="Wingdings" pitchFamily="2" charset="2"/>
              <a:buChar char="q"/>
            </a:pPr>
            <a:r>
              <a:rPr lang="en-GB" sz="3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Provides immediate feedback </a:t>
            </a:r>
          </a:p>
          <a:p>
            <a:pPr algn="just">
              <a:buFont typeface="Wingdings" pitchFamily="2" charset="2"/>
              <a:buChar char="q"/>
            </a:pPr>
            <a:r>
              <a:rPr lang="en-GB" sz="3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Evaluates the effectiveness of methods of instruction, curriculum and quality of an education system</a:t>
            </a:r>
            <a:endParaRPr lang="en-ZA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itchFamily="2" charset="2"/>
              <a:buChar char="q"/>
            </a:pPr>
            <a:r>
              <a:rPr lang="en-GB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Continuous Assessment (CA) </a:t>
            </a:r>
            <a:r>
              <a:rPr lang="en-GB" sz="3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moderation</a:t>
            </a:r>
          </a:p>
          <a:p>
            <a:pPr algn="just">
              <a:buFont typeface="Wingdings" pitchFamily="2" charset="2"/>
              <a:buChar char="q"/>
            </a:pPr>
            <a:r>
              <a:rPr lang="en-GB" sz="3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Quality assurance process </a:t>
            </a:r>
          </a:p>
          <a:p>
            <a:pPr algn="just">
              <a:buFont typeface="Wingdings" pitchFamily="2" charset="2"/>
              <a:buChar char="q"/>
            </a:pPr>
            <a:r>
              <a:rPr lang="en-GB" sz="3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Confirms that assessment is continuously conducted with accuracy, consistency and fairness</a:t>
            </a:r>
            <a:endParaRPr lang="en-ZA" sz="3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lvl="2" indent="-274320" algn="just">
              <a:buFont typeface="Wingdings" pitchFamily="2" charset="2"/>
              <a:buChar char="q"/>
            </a:pPr>
            <a:r>
              <a:rPr lang="en-GB" sz="3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ECZ conducts on site moderation of CA to validate the scores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itchFamily="2" charset="2"/>
              <a:buChar char="q"/>
            </a:pPr>
            <a:endParaRPr lang="en-GB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GB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625" y="5445224"/>
            <a:ext cx="1352375" cy="1333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3184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7" y="1484784"/>
            <a:ext cx="8424936" cy="46680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establish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extent to which the Assessors adhere to the “Moderation Guidelines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in Continuous Assessment marks in Colleges of Education. </a:t>
            </a:r>
            <a:endParaRPr lang="en-Z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GB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338328"/>
            <a:ext cx="9144000" cy="858424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Purpose</a:t>
            </a:r>
            <a:endParaRPr lang="en-GB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625" y="5445224"/>
            <a:ext cx="1352375" cy="1333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51521" y="5691157"/>
            <a:ext cx="73511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Aft>
                <a:spcPct val="0"/>
              </a:spcAft>
              <a:defRPr/>
            </a:pPr>
            <a:endParaRPr lang="en-GB" altLang="en-US" dirty="0">
              <a:solidFill>
                <a:srgbClr val="008000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fontAlgn="base">
              <a:spcAft>
                <a:spcPct val="0"/>
              </a:spcAft>
              <a:defRPr/>
            </a:pPr>
            <a:endParaRPr lang="en-GB" altLang="en-US" dirty="0">
              <a:solidFill>
                <a:srgbClr val="008000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26650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5" cy="5733256"/>
          </a:xfrm>
        </p:spPr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q"/>
            </a:pPr>
            <a:r>
              <a:rPr lang="en-GB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out: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availability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teaching and assessment related documents.</a:t>
            </a:r>
            <a:endParaRPr lang="en-ZA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extent to which lecturers covered the syllabi.</a:t>
            </a:r>
            <a:endParaRPr lang="en-ZA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consistency in the award of marks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alignment of assessment tasks to the syllabus.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301943" lvl="1" indent="0">
              <a:buNone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GB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338328"/>
            <a:ext cx="9144000" cy="930432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Objectives</a:t>
            </a:r>
            <a:endParaRPr lang="en-GB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301208"/>
            <a:ext cx="1352375" cy="1333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1339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1" y="1340767"/>
            <a:ext cx="8892480" cy="543770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endParaRPr lang="en-US" sz="32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Qualitative study based on document review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Documents reviewed were 210 moderation forms that were filled in by teams of moderators  from 13 Early childhood colleges.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Moderation forms based on various courses.</a:t>
            </a:r>
          </a:p>
          <a:p>
            <a:pPr marL="0" indent="0" algn="ctr">
              <a:buNone/>
            </a:pPr>
            <a:endParaRPr lang="en-GB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7504" y="338328"/>
            <a:ext cx="9036496" cy="1002438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Methodology</a:t>
            </a: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625" y="5445224"/>
            <a:ext cx="1352375" cy="1333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 flipV="1">
            <a:off x="827584" y="5311085"/>
            <a:ext cx="799288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Aft>
                <a:spcPct val="0"/>
              </a:spcAft>
              <a:defRPr/>
            </a:pPr>
            <a:endParaRPr lang="en-GB" altLang="en-US" dirty="0">
              <a:solidFill>
                <a:srgbClr val="008000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fontAlgn="base">
              <a:spcAft>
                <a:spcPct val="0"/>
              </a:spcAft>
              <a:defRPr/>
            </a:pPr>
            <a:endParaRPr lang="en-GB" altLang="en-US" dirty="0">
              <a:solidFill>
                <a:srgbClr val="008000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fontAlgn="base">
              <a:spcAft>
                <a:spcPct val="0"/>
              </a:spcAft>
              <a:defRPr/>
            </a:pPr>
            <a:endParaRPr lang="en-GB" altLang="en-US" dirty="0">
              <a:solidFill>
                <a:srgbClr val="008000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fontAlgn="base">
              <a:spcAft>
                <a:spcPct val="0"/>
              </a:spcAft>
              <a:defRPr/>
            </a:pPr>
            <a:endParaRPr lang="en-GB" altLang="en-US" dirty="0">
              <a:solidFill>
                <a:srgbClr val="008000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fontAlgn="base">
              <a:spcAft>
                <a:spcPct val="0"/>
              </a:spcAft>
              <a:defRPr/>
            </a:pPr>
            <a:endParaRPr lang="en-GB" altLang="en-US" dirty="0">
              <a:solidFill>
                <a:srgbClr val="008000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fontAlgn="base">
              <a:spcAft>
                <a:spcPct val="0"/>
              </a:spcAft>
              <a:defRPr/>
            </a:pPr>
            <a:endParaRPr lang="en-GB" altLang="en-US" dirty="0">
              <a:solidFill>
                <a:srgbClr val="008000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fontAlgn="base">
              <a:spcAft>
                <a:spcPct val="0"/>
              </a:spcAft>
              <a:defRPr/>
            </a:pPr>
            <a:endParaRPr lang="en-GB" altLang="en-US" dirty="0">
              <a:solidFill>
                <a:srgbClr val="008000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fontAlgn="base">
              <a:spcAft>
                <a:spcPct val="0"/>
              </a:spcAft>
              <a:defRPr/>
            </a:pPr>
            <a:endParaRPr lang="en-GB" altLang="en-US" dirty="0">
              <a:solidFill>
                <a:srgbClr val="008000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fontAlgn="base">
              <a:spcAft>
                <a:spcPct val="0"/>
              </a:spcAft>
              <a:defRPr/>
            </a:pPr>
            <a:endParaRPr lang="en-GB" altLang="en-US" dirty="0">
              <a:solidFill>
                <a:srgbClr val="008000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fontAlgn="base">
              <a:spcAft>
                <a:spcPct val="0"/>
              </a:spcAft>
              <a:defRPr/>
            </a:pPr>
            <a:endParaRPr lang="en-GB" altLang="en-US" dirty="0">
              <a:solidFill>
                <a:srgbClr val="008000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fontAlgn="base">
              <a:spcAft>
                <a:spcPct val="0"/>
              </a:spcAft>
              <a:defRPr/>
            </a:pPr>
            <a:endParaRPr lang="en-GB" altLang="en-US" dirty="0">
              <a:solidFill>
                <a:srgbClr val="008000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fontAlgn="base">
              <a:spcAft>
                <a:spcPct val="0"/>
              </a:spcAft>
              <a:defRPr/>
            </a:pPr>
            <a:endParaRPr lang="en-GB" altLang="en-US" dirty="0">
              <a:solidFill>
                <a:srgbClr val="008000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ctr" fontAlgn="base">
              <a:spcAft>
                <a:spcPct val="0"/>
              </a:spcAft>
              <a:defRPr/>
            </a:pPr>
            <a:endParaRPr lang="en-GB" altLang="en-US" dirty="0">
              <a:solidFill>
                <a:srgbClr val="008000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fontAlgn="base">
              <a:spcAft>
                <a:spcPct val="0"/>
              </a:spcAft>
              <a:defRPr/>
            </a:pPr>
            <a:endParaRPr lang="en-GB" altLang="en-US" dirty="0">
              <a:solidFill>
                <a:srgbClr val="008000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97763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9447131"/>
              </p:ext>
            </p:extLst>
          </p:nvPr>
        </p:nvGraphicFramePr>
        <p:xfrm>
          <a:off x="119577" y="1916832"/>
          <a:ext cx="8847586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0548">
                  <a:extLst>
                    <a:ext uri="{9D8B030D-6E8A-4147-A177-3AD203B41FA5}">
                      <a16:colId xmlns:a16="http://schemas.microsoft.com/office/drawing/2014/main" xmlns="" val="652832169"/>
                    </a:ext>
                  </a:extLst>
                </a:gridCol>
                <a:gridCol w="1683454">
                  <a:extLst>
                    <a:ext uri="{9D8B030D-6E8A-4147-A177-3AD203B41FA5}">
                      <a16:colId xmlns:a16="http://schemas.microsoft.com/office/drawing/2014/main" xmlns="" val="866385870"/>
                    </a:ext>
                  </a:extLst>
                </a:gridCol>
                <a:gridCol w="1829841">
                  <a:extLst>
                    <a:ext uri="{9D8B030D-6E8A-4147-A177-3AD203B41FA5}">
                      <a16:colId xmlns:a16="http://schemas.microsoft.com/office/drawing/2014/main" xmlns="" val="1852955933"/>
                    </a:ext>
                  </a:extLst>
                </a:gridCol>
                <a:gridCol w="1712940">
                  <a:extLst>
                    <a:ext uri="{9D8B030D-6E8A-4147-A177-3AD203B41FA5}">
                      <a16:colId xmlns:a16="http://schemas.microsoft.com/office/drawing/2014/main" xmlns="" val="1866075338"/>
                    </a:ext>
                  </a:extLst>
                </a:gridCol>
                <a:gridCol w="1790803">
                  <a:extLst>
                    <a:ext uri="{9D8B030D-6E8A-4147-A177-3AD203B41FA5}">
                      <a16:colId xmlns:a16="http://schemas.microsoft.com/office/drawing/2014/main" xmlns="" val="4254141268"/>
                    </a:ext>
                  </a:extLst>
                </a:gridCol>
              </a:tblGrid>
              <a:tr h="399935">
                <a:tc>
                  <a:txBody>
                    <a:bodyPr/>
                    <a:lstStyle/>
                    <a:p>
                      <a:r>
                        <a:rPr lang="en-US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Document</a:t>
                      </a:r>
                      <a:endParaRPr lang="en-ZA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Available</a:t>
                      </a:r>
                      <a:endParaRPr lang="en-ZA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sz="2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Not available</a:t>
                      </a:r>
                      <a:endParaRPr lang="en-ZA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25433919"/>
                  </a:ext>
                </a:extLst>
              </a:tr>
              <a:tr h="399935">
                <a:tc>
                  <a:txBody>
                    <a:bodyPr/>
                    <a:lstStyle/>
                    <a:p>
                      <a:endParaRPr lang="en-ZA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Frequency</a:t>
                      </a:r>
                      <a:endParaRPr lang="en-ZA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Percentage</a:t>
                      </a:r>
                      <a:endParaRPr lang="en-ZA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Frequency</a:t>
                      </a:r>
                      <a:endParaRPr lang="en-ZA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Percentage</a:t>
                      </a:r>
                      <a:endParaRPr lang="en-ZA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17885798"/>
                  </a:ext>
                </a:extLst>
              </a:tr>
              <a:tr h="399935">
                <a:tc>
                  <a:txBody>
                    <a:bodyPr/>
                    <a:lstStyle/>
                    <a:p>
                      <a:r>
                        <a:rPr lang="en-US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Syllabus</a:t>
                      </a:r>
                      <a:endParaRPr lang="en-ZA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169</a:t>
                      </a:r>
                      <a:endParaRPr lang="en-ZA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80.50</a:t>
                      </a:r>
                      <a:endParaRPr lang="en-ZA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41</a:t>
                      </a:r>
                      <a:endParaRPr lang="en-ZA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19.60</a:t>
                      </a:r>
                      <a:endParaRPr lang="en-ZA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25465748"/>
                  </a:ext>
                </a:extLst>
              </a:tr>
              <a:tr h="690299">
                <a:tc>
                  <a:txBody>
                    <a:bodyPr/>
                    <a:lstStyle/>
                    <a:p>
                      <a:r>
                        <a:rPr lang="en-US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Schemes of Work</a:t>
                      </a:r>
                      <a:endParaRPr lang="en-ZA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178</a:t>
                      </a:r>
                      <a:endParaRPr lang="en-ZA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84.80</a:t>
                      </a:r>
                      <a:endParaRPr lang="en-ZA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32</a:t>
                      </a:r>
                      <a:endParaRPr lang="en-ZA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15.20</a:t>
                      </a:r>
                      <a:endParaRPr lang="en-ZA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84616296"/>
                  </a:ext>
                </a:extLst>
              </a:tr>
              <a:tr h="690299">
                <a:tc>
                  <a:txBody>
                    <a:bodyPr/>
                    <a:lstStyle/>
                    <a:p>
                      <a:r>
                        <a:rPr lang="en-US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Records of Work</a:t>
                      </a:r>
                      <a:endParaRPr lang="en-ZA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149</a:t>
                      </a:r>
                      <a:endParaRPr lang="en-ZA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71.00</a:t>
                      </a:r>
                      <a:endParaRPr lang="en-ZA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61</a:t>
                      </a:r>
                      <a:endParaRPr lang="en-ZA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29.00</a:t>
                      </a:r>
                      <a:endParaRPr lang="en-ZA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23722401"/>
                  </a:ext>
                </a:extLst>
              </a:tr>
              <a:tr h="399935">
                <a:tc>
                  <a:txBody>
                    <a:bodyPr/>
                    <a:lstStyle/>
                    <a:p>
                      <a:r>
                        <a:rPr lang="en-US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Assignments</a:t>
                      </a:r>
                      <a:endParaRPr lang="en-ZA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155</a:t>
                      </a:r>
                      <a:endParaRPr lang="en-ZA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73.80</a:t>
                      </a:r>
                      <a:endParaRPr lang="en-ZA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55</a:t>
                      </a:r>
                      <a:endParaRPr lang="en-ZA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26.20</a:t>
                      </a:r>
                      <a:endParaRPr lang="en-ZA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59633369"/>
                  </a:ext>
                </a:extLst>
              </a:tr>
              <a:tr h="399935">
                <a:tc>
                  <a:txBody>
                    <a:bodyPr/>
                    <a:lstStyle/>
                    <a:p>
                      <a:r>
                        <a:rPr lang="en-US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Tests</a:t>
                      </a:r>
                      <a:endParaRPr lang="en-ZA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170</a:t>
                      </a:r>
                      <a:endParaRPr lang="en-ZA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81.00</a:t>
                      </a:r>
                      <a:endParaRPr lang="en-ZA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40</a:t>
                      </a:r>
                      <a:endParaRPr lang="en-ZA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27.60</a:t>
                      </a:r>
                      <a:endParaRPr lang="en-ZA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92181544"/>
                  </a:ext>
                </a:extLst>
              </a:tr>
              <a:tr h="690299">
                <a:tc>
                  <a:txBody>
                    <a:bodyPr/>
                    <a:lstStyle/>
                    <a:p>
                      <a:r>
                        <a:rPr lang="en-US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Marking Schemes</a:t>
                      </a:r>
                      <a:endParaRPr lang="en-ZA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152</a:t>
                      </a:r>
                      <a:endParaRPr lang="en-ZA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72.40</a:t>
                      </a:r>
                      <a:endParaRPr lang="en-ZA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58</a:t>
                      </a:r>
                      <a:endParaRPr lang="en-ZA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27.60</a:t>
                      </a:r>
                      <a:endParaRPr lang="en-ZA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93408347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578504"/>
          </a:xfrm>
        </p:spPr>
        <p:txBody>
          <a:bodyPr>
            <a:normAutofit fontScale="90000"/>
          </a:bodyPr>
          <a:lstStyle/>
          <a:p>
            <a:r>
              <a:rPr lang="en-GB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Findings:</a:t>
            </a:r>
            <a:br>
              <a:rPr lang="en-GB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en-GB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Availability of Teaching and Assessment-related documents</a:t>
            </a:r>
            <a:endParaRPr lang="en-GB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1560" y="6126163"/>
            <a:ext cx="786362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altLang="en-US" dirty="0">
              <a:solidFill>
                <a:srgbClr val="008000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endParaRPr lang="en-GB" altLang="en-US" dirty="0">
              <a:solidFill>
                <a:srgbClr val="008000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endParaRPr lang="en-GB" altLang="en-US" dirty="0">
              <a:solidFill>
                <a:srgbClr val="008000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endParaRPr lang="en-GB" altLang="en-US" dirty="0">
              <a:solidFill>
                <a:srgbClr val="008000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endParaRPr lang="en-GB" altLang="en-US" dirty="0">
              <a:solidFill>
                <a:srgbClr val="008000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endParaRPr lang="en-GB" altLang="en-US" dirty="0">
              <a:solidFill>
                <a:srgbClr val="008000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endParaRPr lang="en-GB" altLang="en-US" dirty="0">
              <a:solidFill>
                <a:srgbClr val="008000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endParaRPr lang="en-GB" altLang="en-US" dirty="0">
              <a:solidFill>
                <a:srgbClr val="008000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endParaRPr lang="en-GB" altLang="en-US" dirty="0">
              <a:solidFill>
                <a:srgbClr val="008000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endParaRPr lang="en-GB" altLang="en-US" dirty="0">
              <a:solidFill>
                <a:srgbClr val="008000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ctr"/>
            <a:endParaRPr lang="en-GB" altLang="en-US" dirty="0">
              <a:solidFill>
                <a:srgbClr val="008000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90781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3" y="1628801"/>
            <a:ext cx="8136904" cy="3600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GB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GB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Syllabus Coverage</a:t>
            </a:r>
            <a:endParaRPr lang="en-GB" sz="4000" b="1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621811"/>
            <a:ext cx="1352375" cy="1333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6898716"/>
              </p:ext>
            </p:extLst>
          </p:nvPr>
        </p:nvGraphicFramePr>
        <p:xfrm>
          <a:off x="215516" y="1609927"/>
          <a:ext cx="8712968" cy="39930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9691">
                  <a:extLst>
                    <a:ext uri="{9D8B030D-6E8A-4147-A177-3AD203B41FA5}">
                      <a16:colId xmlns:a16="http://schemas.microsoft.com/office/drawing/2014/main" xmlns="" val="3201291266"/>
                    </a:ext>
                  </a:extLst>
                </a:gridCol>
                <a:gridCol w="2837794">
                  <a:extLst>
                    <a:ext uri="{9D8B030D-6E8A-4147-A177-3AD203B41FA5}">
                      <a16:colId xmlns:a16="http://schemas.microsoft.com/office/drawing/2014/main" xmlns="" val="4137287134"/>
                    </a:ext>
                  </a:extLst>
                </a:gridCol>
                <a:gridCol w="3115483">
                  <a:extLst>
                    <a:ext uri="{9D8B030D-6E8A-4147-A177-3AD203B41FA5}">
                      <a16:colId xmlns:a16="http://schemas.microsoft.com/office/drawing/2014/main" xmlns="" val="4025053161"/>
                    </a:ext>
                  </a:extLst>
                </a:gridCol>
              </a:tblGrid>
              <a:tr h="897379">
                <a:tc>
                  <a:txBody>
                    <a:bodyPr/>
                    <a:lstStyle/>
                    <a:p>
                      <a:endParaRPr lang="en-ZA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Frequency</a:t>
                      </a:r>
                      <a:endParaRPr lang="en-ZA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Percentage</a:t>
                      </a:r>
                      <a:endParaRPr lang="en-ZA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4955309"/>
                  </a:ext>
                </a:extLst>
              </a:tr>
              <a:tr h="717493">
                <a:tc>
                  <a:txBody>
                    <a:bodyPr/>
                    <a:lstStyle/>
                    <a:p>
                      <a:r>
                        <a:rPr 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Fully Covered</a:t>
                      </a:r>
                      <a:endParaRPr lang="en-ZA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174</a:t>
                      </a:r>
                      <a:endParaRPr lang="en-ZA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82.90</a:t>
                      </a:r>
                      <a:endParaRPr lang="en-ZA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39519156"/>
                  </a:ext>
                </a:extLst>
              </a:tr>
              <a:tr h="943154">
                <a:tc>
                  <a:txBody>
                    <a:bodyPr/>
                    <a:lstStyle/>
                    <a:p>
                      <a:r>
                        <a:rPr 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Not fully</a:t>
                      </a:r>
                      <a:r>
                        <a:rPr lang="en-US" sz="2800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covered</a:t>
                      </a:r>
                      <a:endParaRPr lang="en-ZA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endParaRPr lang="en-ZA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1.90</a:t>
                      </a:r>
                      <a:endParaRPr lang="en-ZA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82326873"/>
                  </a:ext>
                </a:extLst>
              </a:tr>
              <a:tr h="717493">
                <a:tc>
                  <a:txBody>
                    <a:bodyPr/>
                    <a:lstStyle/>
                    <a:p>
                      <a:r>
                        <a:rPr 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No </a:t>
                      </a:r>
                      <a:r>
                        <a:rPr lang="en-US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record</a:t>
                      </a:r>
                      <a:endParaRPr lang="en-ZA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32</a:t>
                      </a:r>
                      <a:endParaRPr lang="en-ZA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15.20</a:t>
                      </a:r>
                      <a:endParaRPr lang="en-ZA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8361069"/>
                  </a:ext>
                </a:extLst>
              </a:tr>
              <a:tr h="717493">
                <a:tc>
                  <a:txBody>
                    <a:bodyPr/>
                    <a:lstStyle/>
                    <a:p>
                      <a:r>
                        <a:rPr lang="en-US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Total</a:t>
                      </a:r>
                      <a:endParaRPr lang="en-ZA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210</a:t>
                      </a:r>
                      <a:endParaRPr lang="en-ZA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100.0</a:t>
                      </a:r>
                      <a:endParaRPr lang="en-ZA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271708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43402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7738416"/>
              </p:ext>
            </p:extLst>
          </p:nvPr>
        </p:nvGraphicFramePr>
        <p:xfrm>
          <a:off x="251520" y="1700811"/>
          <a:ext cx="8703481" cy="47336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11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6430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2777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762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GB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Frequency</a:t>
                      </a:r>
                      <a:endParaRPr lang="en-GB" sz="20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Percentage</a:t>
                      </a:r>
                      <a:endParaRPr lang="en-GB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762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Consistent</a:t>
                      </a:r>
                      <a:endParaRPr lang="en-GB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89</a:t>
                      </a:r>
                      <a:endParaRPr lang="en-GB" sz="20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42.40</a:t>
                      </a:r>
                      <a:endParaRPr lang="en-GB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762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Fairly consistent</a:t>
                      </a:r>
                      <a:endParaRPr lang="en-GB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68</a:t>
                      </a:r>
                      <a:endParaRPr lang="en-GB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32.40</a:t>
                      </a:r>
                      <a:endParaRPr lang="en-GB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762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Not consistent</a:t>
                      </a:r>
                      <a:endParaRPr lang="en-GB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</a:t>
                      </a:r>
                      <a:endParaRPr lang="en-GB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3.80</a:t>
                      </a:r>
                      <a:endParaRPr lang="en-GB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762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No marking </a:t>
                      </a:r>
                      <a:r>
                        <a:rPr lang="en-US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schemes record</a:t>
                      </a:r>
                      <a:endParaRPr lang="en-GB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en-GB" sz="20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0.50</a:t>
                      </a:r>
                      <a:endParaRPr lang="en-GB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762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No </a:t>
                      </a:r>
                      <a:r>
                        <a:rPr lang="en-US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scripts record</a:t>
                      </a:r>
                      <a:endParaRPr lang="en-GB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44</a:t>
                      </a:r>
                      <a:endParaRPr lang="en-GB" sz="20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21.00</a:t>
                      </a:r>
                      <a:endParaRPr lang="en-GB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762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Total</a:t>
                      </a:r>
                      <a:endParaRPr lang="en-GB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210</a:t>
                      </a:r>
                      <a:endParaRPr lang="en-GB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100.00</a:t>
                      </a:r>
                      <a:endParaRPr lang="en-GB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520" y="338328"/>
            <a:ext cx="8892480" cy="1252728"/>
          </a:xfrm>
        </p:spPr>
        <p:txBody>
          <a:bodyPr>
            <a:normAutofit/>
          </a:bodyPr>
          <a:lstStyle/>
          <a:p>
            <a:r>
              <a:rPr lang="en-GB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GB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Marking Consistency</a:t>
            </a:r>
          </a:p>
        </p:txBody>
      </p:sp>
      <p:sp>
        <p:nvSpPr>
          <p:cNvPr id="5" name="Rectangle 4"/>
          <p:cNvSpPr/>
          <p:nvPr/>
        </p:nvSpPr>
        <p:spPr>
          <a:xfrm>
            <a:off x="467544" y="5972840"/>
            <a:ext cx="7488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Aft>
                <a:spcPct val="0"/>
              </a:spcAft>
              <a:defRPr/>
            </a:pPr>
            <a:endParaRPr lang="en-GB" altLang="en-US" dirty="0">
              <a:solidFill>
                <a:srgbClr val="008000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fontAlgn="base">
              <a:spcAft>
                <a:spcPct val="0"/>
              </a:spcAft>
              <a:defRPr/>
            </a:pPr>
            <a:endParaRPr lang="en-GB" altLang="en-US" dirty="0">
              <a:solidFill>
                <a:srgbClr val="008000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5076742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6958</TotalTime>
  <Words>505</Words>
  <Application>Microsoft Office PowerPoint</Application>
  <PresentationFormat>On-screen Show (4:3)</PresentationFormat>
  <Paragraphs>192</Paragraphs>
  <Slides>13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Waveform</vt:lpstr>
      <vt:lpstr>PowerPoint Presentation</vt:lpstr>
      <vt:lpstr>The Validity of Continuous Assessment in Early Childhood Colleges of Education in Zambia Outline</vt:lpstr>
      <vt:lpstr>Introduction </vt:lpstr>
      <vt:lpstr>Purpose</vt:lpstr>
      <vt:lpstr>Objectives</vt:lpstr>
      <vt:lpstr>Methodology</vt:lpstr>
      <vt:lpstr>Findings: 1. Availability of Teaching and Assessment-related documents</vt:lpstr>
      <vt:lpstr>2. Syllabus Coverage</vt:lpstr>
      <vt:lpstr>3. Marking Consistency</vt:lpstr>
      <vt:lpstr>4. Alignment of Assessment tasks to the Syllabus</vt:lpstr>
      <vt:lpstr>4. Challenges</vt:lpstr>
      <vt:lpstr>Recommendations</vt:lpstr>
      <vt:lpstr>Conclusion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Vinjeru New Teacher  Programme</dc:title>
  <dc:creator>HP</dc:creator>
  <cp:lastModifiedBy>Moonga Hakalyamba</cp:lastModifiedBy>
  <cp:revision>379</cp:revision>
  <dcterms:created xsi:type="dcterms:W3CDTF">2016-01-15T08:41:30Z</dcterms:created>
  <dcterms:modified xsi:type="dcterms:W3CDTF">2019-05-21T07:33:32Z</dcterms:modified>
</cp:coreProperties>
</file>